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173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39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6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6"/>
          <p:cNvSpPr/>
          <p:nvPr userDrawn="1"/>
        </p:nvSpPr>
        <p:spPr>
          <a:xfrm rot="10800000">
            <a:off x="-14515" y="5181601"/>
            <a:ext cx="12221028" cy="1698172"/>
          </a:xfrm>
          <a:custGeom>
            <a:avLst/>
            <a:gdLst>
              <a:gd name="connsiteX0" fmla="*/ 0 w 9143999"/>
              <a:gd name="connsiteY0" fmla="*/ 0 h 533400"/>
              <a:gd name="connsiteX1" fmla="*/ 9143999 w 9143999"/>
              <a:gd name="connsiteY1" fmla="*/ 0 h 533400"/>
              <a:gd name="connsiteX2" fmla="*/ 9143999 w 9143999"/>
              <a:gd name="connsiteY2" fmla="*/ 533400 h 533400"/>
              <a:gd name="connsiteX3" fmla="*/ 0 w 9143999"/>
              <a:gd name="connsiteY3" fmla="*/ 533400 h 533400"/>
              <a:gd name="connsiteX4" fmla="*/ 0 w 9143999"/>
              <a:gd name="connsiteY4" fmla="*/ 0 h 533400"/>
              <a:gd name="connsiteX0" fmla="*/ 0 w 9143999"/>
              <a:gd name="connsiteY0" fmla="*/ 0 h 533400"/>
              <a:gd name="connsiteX1" fmla="*/ 9143999 w 9143999"/>
              <a:gd name="connsiteY1" fmla="*/ 0 h 533400"/>
              <a:gd name="connsiteX2" fmla="*/ 9143999 w 9143999"/>
              <a:gd name="connsiteY2" fmla="*/ 533400 h 533400"/>
              <a:gd name="connsiteX3" fmla="*/ 4572000 w 9143999"/>
              <a:gd name="connsiteY3" fmla="*/ 522514 h 533400"/>
              <a:gd name="connsiteX4" fmla="*/ 0 w 9143999"/>
              <a:gd name="connsiteY4" fmla="*/ 533400 h 533400"/>
              <a:gd name="connsiteX5" fmla="*/ 0 w 9143999"/>
              <a:gd name="connsiteY5" fmla="*/ 0 h 533400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  <a:gd name="connsiteX0" fmla="*/ 10886 w 9154885"/>
              <a:gd name="connsiteY0" fmla="*/ 0 h 1047955"/>
              <a:gd name="connsiteX1" fmla="*/ 9154885 w 9154885"/>
              <a:gd name="connsiteY1" fmla="*/ 0 h 1047955"/>
              <a:gd name="connsiteX2" fmla="*/ 9154885 w 9154885"/>
              <a:gd name="connsiteY2" fmla="*/ 533400 h 1047955"/>
              <a:gd name="connsiteX3" fmla="*/ 4604657 w 9154885"/>
              <a:gd name="connsiteY3" fmla="*/ 1045029 h 1047955"/>
              <a:gd name="connsiteX4" fmla="*/ 0 w 9154885"/>
              <a:gd name="connsiteY4" fmla="*/ 707571 h 1047955"/>
              <a:gd name="connsiteX5" fmla="*/ 10886 w 9154885"/>
              <a:gd name="connsiteY5" fmla="*/ 0 h 1047955"/>
              <a:gd name="connsiteX0" fmla="*/ 10886 w 9154885"/>
              <a:gd name="connsiteY0" fmla="*/ 0 h 1045095"/>
              <a:gd name="connsiteX1" fmla="*/ 9154885 w 9154885"/>
              <a:gd name="connsiteY1" fmla="*/ 0 h 1045095"/>
              <a:gd name="connsiteX2" fmla="*/ 9154885 w 9154885"/>
              <a:gd name="connsiteY2" fmla="*/ 729343 h 1045095"/>
              <a:gd name="connsiteX3" fmla="*/ 4604657 w 9154885"/>
              <a:gd name="connsiteY3" fmla="*/ 1045029 h 1045095"/>
              <a:gd name="connsiteX4" fmla="*/ 0 w 9154885"/>
              <a:gd name="connsiteY4" fmla="*/ 707571 h 1045095"/>
              <a:gd name="connsiteX5" fmla="*/ 10886 w 9154885"/>
              <a:gd name="connsiteY5" fmla="*/ 0 h 1045095"/>
              <a:gd name="connsiteX0" fmla="*/ 10886 w 9165771"/>
              <a:gd name="connsiteY0" fmla="*/ 0 h 1045029"/>
              <a:gd name="connsiteX1" fmla="*/ 9154885 w 9165771"/>
              <a:gd name="connsiteY1" fmla="*/ 0 h 1045029"/>
              <a:gd name="connsiteX2" fmla="*/ 9165771 w 9165771"/>
              <a:gd name="connsiteY2" fmla="*/ 707572 h 1045029"/>
              <a:gd name="connsiteX3" fmla="*/ 4604657 w 9165771"/>
              <a:gd name="connsiteY3" fmla="*/ 1045029 h 1045029"/>
              <a:gd name="connsiteX4" fmla="*/ 0 w 9165771"/>
              <a:gd name="connsiteY4" fmla="*/ 707571 h 1045029"/>
              <a:gd name="connsiteX5" fmla="*/ 10886 w 9165771"/>
              <a:gd name="connsiteY5" fmla="*/ 0 h 1045029"/>
              <a:gd name="connsiteX0" fmla="*/ 10886 w 9165771"/>
              <a:gd name="connsiteY0" fmla="*/ 653143 h 1698172"/>
              <a:gd name="connsiteX1" fmla="*/ 9165770 w 9165771"/>
              <a:gd name="connsiteY1" fmla="*/ 0 h 1698172"/>
              <a:gd name="connsiteX2" fmla="*/ 9165771 w 9165771"/>
              <a:gd name="connsiteY2" fmla="*/ 1360715 h 1698172"/>
              <a:gd name="connsiteX3" fmla="*/ 4604657 w 9165771"/>
              <a:gd name="connsiteY3" fmla="*/ 1698172 h 1698172"/>
              <a:gd name="connsiteX4" fmla="*/ 0 w 9165771"/>
              <a:gd name="connsiteY4" fmla="*/ 1360714 h 1698172"/>
              <a:gd name="connsiteX5" fmla="*/ 10886 w 9165771"/>
              <a:gd name="connsiteY5" fmla="*/ 653143 h 1698172"/>
              <a:gd name="connsiteX0" fmla="*/ 0 w 9165771"/>
              <a:gd name="connsiteY0" fmla="*/ 0 h 1698172"/>
              <a:gd name="connsiteX1" fmla="*/ 9165770 w 9165771"/>
              <a:gd name="connsiteY1" fmla="*/ 0 h 1698172"/>
              <a:gd name="connsiteX2" fmla="*/ 9165771 w 9165771"/>
              <a:gd name="connsiteY2" fmla="*/ 1360715 h 1698172"/>
              <a:gd name="connsiteX3" fmla="*/ 4604657 w 9165771"/>
              <a:gd name="connsiteY3" fmla="*/ 1698172 h 1698172"/>
              <a:gd name="connsiteX4" fmla="*/ 0 w 9165771"/>
              <a:gd name="connsiteY4" fmla="*/ 1360714 h 1698172"/>
              <a:gd name="connsiteX5" fmla="*/ 0 w 9165771"/>
              <a:gd name="connsiteY5" fmla="*/ 0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65771" h="1698172">
                <a:moveTo>
                  <a:pt x="0" y="0"/>
                </a:moveTo>
                <a:lnTo>
                  <a:pt x="9165770" y="0"/>
                </a:lnTo>
                <a:cubicBezTo>
                  <a:pt x="9165770" y="453572"/>
                  <a:pt x="9165771" y="907143"/>
                  <a:pt x="9165771" y="1360715"/>
                </a:cubicBezTo>
                <a:cubicBezTo>
                  <a:pt x="8407400" y="1534887"/>
                  <a:pt x="6132285" y="1698172"/>
                  <a:pt x="4604657" y="1698172"/>
                </a:cubicBezTo>
                <a:cubicBezTo>
                  <a:pt x="3077029" y="1698172"/>
                  <a:pt x="765629" y="1534886"/>
                  <a:pt x="0" y="136071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40476"/>
            <a:ext cx="2844800" cy="365125"/>
          </a:xfrm>
        </p:spPr>
        <p:txBody>
          <a:bodyPr/>
          <a:lstStyle/>
          <a:p>
            <a:fld id="{D1F97865-0E29-4E4A-A6E4-8597DE959A59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40476"/>
            <a:ext cx="3860800" cy="365125"/>
          </a:xfrm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40476"/>
            <a:ext cx="2844800" cy="365125"/>
          </a:xfrm>
        </p:spPr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22584"/>
            <a:ext cx="2032000" cy="56321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6270625"/>
            <a:ext cx="4775200" cy="1752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0" y="4876801"/>
            <a:ext cx="4775200" cy="1470025"/>
          </a:xfrm>
          <a:ln>
            <a:noFill/>
          </a:ln>
        </p:spPr>
        <p:txBody>
          <a:bodyPr anchor="b">
            <a:normAutofit/>
          </a:bodyPr>
          <a:lstStyle>
            <a:lvl1pPr algn="l">
              <a:defRPr sz="32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1"/>
            <a:ext cx="12191999" cy="1045029"/>
          </a:xfrm>
          <a:custGeom>
            <a:avLst/>
            <a:gdLst>
              <a:gd name="connsiteX0" fmla="*/ 0 w 9143999"/>
              <a:gd name="connsiteY0" fmla="*/ 0 h 533400"/>
              <a:gd name="connsiteX1" fmla="*/ 9143999 w 9143999"/>
              <a:gd name="connsiteY1" fmla="*/ 0 h 533400"/>
              <a:gd name="connsiteX2" fmla="*/ 9143999 w 9143999"/>
              <a:gd name="connsiteY2" fmla="*/ 533400 h 533400"/>
              <a:gd name="connsiteX3" fmla="*/ 0 w 9143999"/>
              <a:gd name="connsiteY3" fmla="*/ 533400 h 533400"/>
              <a:gd name="connsiteX4" fmla="*/ 0 w 9143999"/>
              <a:gd name="connsiteY4" fmla="*/ 0 h 533400"/>
              <a:gd name="connsiteX0" fmla="*/ 0 w 9143999"/>
              <a:gd name="connsiteY0" fmla="*/ 0 h 533400"/>
              <a:gd name="connsiteX1" fmla="*/ 9143999 w 9143999"/>
              <a:gd name="connsiteY1" fmla="*/ 0 h 533400"/>
              <a:gd name="connsiteX2" fmla="*/ 9143999 w 9143999"/>
              <a:gd name="connsiteY2" fmla="*/ 533400 h 533400"/>
              <a:gd name="connsiteX3" fmla="*/ 4572000 w 9143999"/>
              <a:gd name="connsiteY3" fmla="*/ 522514 h 533400"/>
              <a:gd name="connsiteX4" fmla="*/ 0 w 9143999"/>
              <a:gd name="connsiteY4" fmla="*/ 533400 h 533400"/>
              <a:gd name="connsiteX5" fmla="*/ 0 w 9143999"/>
              <a:gd name="connsiteY5" fmla="*/ 0 h 533400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  <a:gd name="connsiteX0" fmla="*/ 0 w 9143999"/>
              <a:gd name="connsiteY0" fmla="*/ 0 h 1045029"/>
              <a:gd name="connsiteX1" fmla="*/ 9143999 w 9143999"/>
              <a:gd name="connsiteY1" fmla="*/ 0 h 1045029"/>
              <a:gd name="connsiteX2" fmla="*/ 9143999 w 9143999"/>
              <a:gd name="connsiteY2" fmla="*/ 533400 h 1045029"/>
              <a:gd name="connsiteX3" fmla="*/ 4593771 w 9143999"/>
              <a:gd name="connsiteY3" fmla="*/ 1045029 h 1045029"/>
              <a:gd name="connsiteX4" fmla="*/ 0 w 9143999"/>
              <a:gd name="connsiteY4" fmla="*/ 533400 h 1045029"/>
              <a:gd name="connsiteX5" fmla="*/ 0 w 9143999"/>
              <a:gd name="connsiteY5" fmla="*/ 0 h 1045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3999" h="1045029">
                <a:moveTo>
                  <a:pt x="0" y="0"/>
                </a:moveTo>
                <a:lnTo>
                  <a:pt x="9143999" y="0"/>
                </a:lnTo>
                <a:lnTo>
                  <a:pt x="9143999" y="533400"/>
                </a:lnTo>
                <a:cubicBezTo>
                  <a:pt x="8385628" y="707572"/>
                  <a:pt x="6945085" y="1045029"/>
                  <a:pt x="4593771" y="1045029"/>
                </a:cubicBezTo>
                <a:cubicBezTo>
                  <a:pt x="2242457" y="1045029"/>
                  <a:pt x="765629" y="707572"/>
                  <a:pt x="0" y="533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62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3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tic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7E9B-6184-4B49-857F-4D59AE2B7ACC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-228600"/>
            <a:ext cx="8737600" cy="1470025"/>
          </a:xfrm>
        </p:spPr>
        <p:txBody>
          <a:bodyPr anchor="b">
            <a:normAutofit/>
          </a:bodyPr>
          <a:lstStyle>
            <a:lvl1pPr algn="r">
              <a:defRPr sz="3200" baseline="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Related Static Images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7200" y="1143000"/>
            <a:ext cx="4775200" cy="1752600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507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nimated 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9599"/>
            <a:ext cx="12192000" cy="5486400"/>
          </a:xfrm>
          <a:custGeom>
            <a:avLst/>
            <a:gdLst>
              <a:gd name="connsiteX0" fmla="*/ 0 w 9144000"/>
              <a:gd name="connsiteY0" fmla="*/ 0 h 5486400"/>
              <a:gd name="connsiteX1" fmla="*/ 9144000 w 9144000"/>
              <a:gd name="connsiteY1" fmla="*/ 0 h 5486400"/>
              <a:gd name="connsiteX2" fmla="*/ 9144000 w 9144000"/>
              <a:gd name="connsiteY2" fmla="*/ 5486400 h 5486400"/>
              <a:gd name="connsiteX3" fmla="*/ 0 w 9144000"/>
              <a:gd name="connsiteY3" fmla="*/ 5486400 h 5486400"/>
              <a:gd name="connsiteX4" fmla="*/ 0 w 9144000"/>
              <a:gd name="connsiteY4" fmla="*/ 0 h 5486400"/>
              <a:gd name="connsiteX0" fmla="*/ 0 w 9144000"/>
              <a:gd name="connsiteY0" fmla="*/ 0 h 5486400"/>
              <a:gd name="connsiteX1" fmla="*/ 4561114 w 9144000"/>
              <a:gd name="connsiteY1" fmla="*/ 0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61114 w 9144000"/>
              <a:gd name="connsiteY1" fmla="*/ 337457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93771 w 9144000"/>
              <a:gd name="connsiteY4" fmla="*/ 5486400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61114 w 9144000"/>
              <a:gd name="connsiteY4" fmla="*/ 5170714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82886 w 9144000"/>
              <a:gd name="connsiteY4" fmla="*/ 5116285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788576"/>
              <a:gd name="connsiteX1" fmla="*/ 4550228 w 9144000"/>
              <a:gd name="connsiteY1" fmla="*/ 500743 h 5788576"/>
              <a:gd name="connsiteX2" fmla="*/ 9144000 w 9144000"/>
              <a:gd name="connsiteY2" fmla="*/ 0 h 5788576"/>
              <a:gd name="connsiteX3" fmla="*/ 9144000 w 9144000"/>
              <a:gd name="connsiteY3" fmla="*/ 5486400 h 5788576"/>
              <a:gd name="connsiteX4" fmla="*/ 4582886 w 9144000"/>
              <a:gd name="connsiteY4" fmla="*/ 5116285 h 5788576"/>
              <a:gd name="connsiteX5" fmla="*/ 0 w 9144000"/>
              <a:gd name="connsiteY5" fmla="*/ 5486400 h 5788576"/>
              <a:gd name="connsiteX6" fmla="*/ 0 w 9144000"/>
              <a:gd name="connsiteY6" fmla="*/ 0 h 5788576"/>
              <a:gd name="connsiteX0" fmla="*/ 0 w 9144000"/>
              <a:gd name="connsiteY0" fmla="*/ 0 h 5786781"/>
              <a:gd name="connsiteX1" fmla="*/ 4550228 w 9144000"/>
              <a:gd name="connsiteY1" fmla="*/ 500743 h 5786781"/>
              <a:gd name="connsiteX2" fmla="*/ 9144000 w 9144000"/>
              <a:gd name="connsiteY2" fmla="*/ 0 h 5786781"/>
              <a:gd name="connsiteX3" fmla="*/ 9144000 w 9144000"/>
              <a:gd name="connsiteY3" fmla="*/ 5486400 h 5786781"/>
              <a:gd name="connsiteX4" fmla="*/ 4572000 w 9144000"/>
              <a:gd name="connsiteY4" fmla="*/ 5105399 h 5786781"/>
              <a:gd name="connsiteX5" fmla="*/ 0 w 9144000"/>
              <a:gd name="connsiteY5" fmla="*/ 5486400 h 5786781"/>
              <a:gd name="connsiteX6" fmla="*/ 0 w 9144000"/>
              <a:gd name="connsiteY6" fmla="*/ 0 h 5786781"/>
              <a:gd name="connsiteX0" fmla="*/ 0 w 9144000"/>
              <a:gd name="connsiteY0" fmla="*/ 0 h 5786781"/>
              <a:gd name="connsiteX1" fmla="*/ 4550228 w 9144000"/>
              <a:gd name="connsiteY1" fmla="*/ 500743 h 5786781"/>
              <a:gd name="connsiteX2" fmla="*/ 9144000 w 9144000"/>
              <a:gd name="connsiteY2" fmla="*/ 0 h 5786781"/>
              <a:gd name="connsiteX3" fmla="*/ 9144000 w 9144000"/>
              <a:gd name="connsiteY3" fmla="*/ 5486400 h 5786781"/>
              <a:gd name="connsiteX4" fmla="*/ 4572000 w 9144000"/>
              <a:gd name="connsiteY4" fmla="*/ 5105399 h 5786781"/>
              <a:gd name="connsiteX5" fmla="*/ 0 w 9144000"/>
              <a:gd name="connsiteY5" fmla="*/ 5486400 h 5786781"/>
              <a:gd name="connsiteX6" fmla="*/ 0 w 9144000"/>
              <a:gd name="connsiteY6" fmla="*/ 0 h 5786781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72000 w 9144000"/>
              <a:gd name="connsiteY4" fmla="*/ 5105399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5486400">
                <a:moveTo>
                  <a:pt x="0" y="0"/>
                </a:moveTo>
                <a:cubicBezTo>
                  <a:pt x="780142" y="257629"/>
                  <a:pt x="3026228" y="500743"/>
                  <a:pt x="4550228" y="500743"/>
                </a:cubicBezTo>
                <a:cubicBezTo>
                  <a:pt x="6074228" y="500743"/>
                  <a:pt x="8095343" y="333828"/>
                  <a:pt x="9144000" y="0"/>
                </a:cubicBezTo>
                <a:lnTo>
                  <a:pt x="9144000" y="5486400"/>
                </a:lnTo>
                <a:cubicBezTo>
                  <a:pt x="8100785" y="5196114"/>
                  <a:pt x="6096000" y="5105399"/>
                  <a:pt x="4572000" y="5105399"/>
                </a:cubicBezTo>
                <a:cubicBezTo>
                  <a:pt x="3048000" y="5105399"/>
                  <a:pt x="731157" y="5228771"/>
                  <a:pt x="0" y="5486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7D3D4356-750F-43A5-86F1-332F9B8C8A9C}" type="slidenum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‹#›</a:t>
            </a:fld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286001"/>
            <a:ext cx="10160000" cy="513556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FFFFFF">
                    <a:lumMod val="95000"/>
                  </a:srgbClr>
                </a:solidFill>
              </a:rPr>
              <a:t>Copyright 2010</a:t>
            </a:r>
            <a:endParaRPr lang="en-US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F6C553E5-8E23-4B89-8F74-A02DEAC0A3EC}" type="datetime1">
              <a:rPr lang="en-US" smtClean="0">
                <a:solidFill>
                  <a:srgbClr val="FFFFFF">
                    <a:lumMod val="95000"/>
                  </a:srgbClr>
                </a:solidFill>
              </a:rPr>
              <a:pPr/>
              <a:t>9/13/2017</a:t>
            </a:fld>
            <a:endParaRPr lang="en-US" dirty="0">
              <a:solidFill>
                <a:srgbClr val="FFFFFF">
                  <a:lumMod val="9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1371600"/>
            <a:ext cx="10160000" cy="715962"/>
          </a:xfrm>
          <a:noFill/>
        </p:spPr>
        <p:txBody>
          <a:bodyPr>
            <a:normAutofit/>
          </a:bodyPr>
          <a:lstStyle>
            <a:lvl1pPr algn="l">
              <a:defRPr sz="360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199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428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222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222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9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222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9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222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3222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decel="32222" fill="hold" nodeType="withEffect">
                  <p:stCondLst>
                    <p:cond delay="1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32222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decel="32222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decel="32222" fill="hold" nodeType="withEffect">
                  <p:stCondLst>
                    <p:cond delay="1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decel="32222" fill="hold" nodeType="withEffect">
                  <p:stCondLst>
                    <p:cond delay="1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9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ic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7200" y="914400"/>
            <a:ext cx="10160000" cy="513556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D0881-2851-4A4E-BDB6-34210A94DA5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10160000" cy="715962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3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4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428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3428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3428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34286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3428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3428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" presetClass="entr" presetSubtype="2" decel="34286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decel="34286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decel="34286" fill="hold" nodeType="withEffect">
                  <p:stCondLst>
                    <p:cond delay="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decel="34286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decel="34286" fill="hold" nodeType="withEffect">
                  <p:stCondLst>
                    <p:cond delay="9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17526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600" y="252414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E2973-6DAF-427A-AF1B-1EC01C7A5A6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002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646238"/>
            <a:ext cx="47752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800" y="1143001"/>
            <a:ext cx="4775200" cy="49831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E6F94-1D87-4041-9299-84DFF67AC3F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447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"/>
            <a:ext cx="10160000" cy="7159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0234" y="990600"/>
            <a:ext cx="4872567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6001" y="1951038"/>
            <a:ext cx="4872567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3433" y="990600"/>
            <a:ext cx="487256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200" y="1951038"/>
            <a:ext cx="487256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1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800C5-5BE1-4268-9B56-9B7B9F5428B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21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8845C-1DE2-4ADB-8A16-1C3CA3A2F6E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2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53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31934-E93B-423B-9B47-723650AFAD7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763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0917" y="242887"/>
            <a:ext cx="4011084" cy="1162050"/>
          </a:xfrm>
        </p:spPr>
        <p:txBody>
          <a:bodyPr anchor="b"/>
          <a:lstStyle>
            <a:lvl1pPr algn="l">
              <a:defRPr sz="2000" b="1">
                <a:ln w="12700">
                  <a:noFill/>
                  <a:prstDash val="solid"/>
                </a:ln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0800" y="457201"/>
            <a:ext cx="6815667" cy="58531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0917" y="1404938"/>
            <a:ext cx="4011084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6F183-0171-4C48-82BF-EFAEB19062C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76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7600" y="914400"/>
            <a:ext cx="3048000" cy="1143000"/>
          </a:xfrm>
        </p:spPr>
        <p:txBody>
          <a:bodyPr anchor="b"/>
          <a:lstStyle>
            <a:lvl1pPr algn="r">
              <a:defRPr sz="20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1" y="1143000"/>
            <a:ext cx="7857087" cy="4343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37600" y="2057400"/>
            <a:ext cx="3048000" cy="1600200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F6BE1-A24B-42C9-9DD8-7EECE4D02456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22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4E9BD-378D-424C-9D0F-C66CAB0C1C18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7177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F3A4B-4B5C-4A88-AF16-F37504F448FD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2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371601"/>
            <a:ext cx="46736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1828800" indent="-182880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0" y="1371601"/>
            <a:ext cx="4572000" cy="3810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32000" y="457200"/>
            <a:ext cx="10160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3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35814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826000" y="35814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8534400" y="3581402"/>
            <a:ext cx="3657600" cy="2666999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508000" y="1371600"/>
            <a:ext cx="3657600" cy="1905000"/>
          </a:xfrm>
        </p:spPr>
        <p:txBody>
          <a:bodyPr>
            <a:no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4267200" y="1371600"/>
            <a:ext cx="35560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7924800" y="1371600"/>
            <a:ext cx="3657600" cy="1905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1524000" y="198438"/>
            <a:ext cx="10160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262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356851" y="1143000"/>
            <a:ext cx="4572000" cy="1828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219201"/>
            <a:ext cx="5080000" cy="2057399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  <a:lvl2pPr marL="0" indent="0" algn="l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2pPr>
            <a:lvl3pPr marL="0" indent="0" algn="l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3pPr>
            <a:lvl4pPr marL="0" indent="0" algn="l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4pPr>
            <a:lvl5pPr marL="0" indent="0" algn="l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6371303" y="3505200"/>
            <a:ext cx="4572000" cy="1981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/>
          </p:nvPr>
        </p:nvSpPr>
        <p:spPr>
          <a:xfrm>
            <a:off x="1320800" y="2895600"/>
            <a:ext cx="4572000" cy="304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>
                <a:solidFill>
                  <a:schemeClr val="accent4">
                    <a:lumMod val="50000"/>
                  </a:schemeClr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01600" y="579438"/>
            <a:ext cx="10160000" cy="7159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96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1570038"/>
            <a:ext cx="4064000" cy="42973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117600" y="381000"/>
            <a:ext cx="10160000" cy="715962"/>
          </a:xfr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-101600" y="1143000"/>
            <a:ext cx="10160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9636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422400" y="2971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371600" y="15240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1422400" y="2209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1422400" y="3733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422400" y="4495800"/>
            <a:ext cx="8432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800" baseline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914400" y="914400"/>
            <a:ext cx="101600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623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29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72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0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26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33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19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0ACDE-6BBA-4DE8-A456-E8951DFD5262}" type="datetimeFigureOut">
              <a:rPr lang="en-US" smtClean="0"/>
              <a:t>9/13/2017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9FF2D-11F0-4142-9545-149BF1AC11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72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/>
          <p:nvPr/>
        </p:nvSpPr>
        <p:spPr>
          <a:xfrm>
            <a:off x="0" y="0"/>
            <a:ext cx="12192000" cy="5486400"/>
          </a:xfrm>
          <a:custGeom>
            <a:avLst/>
            <a:gdLst>
              <a:gd name="connsiteX0" fmla="*/ 0 w 9144000"/>
              <a:gd name="connsiteY0" fmla="*/ 0 h 5486400"/>
              <a:gd name="connsiteX1" fmla="*/ 9144000 w 9144000"/>
              <a:gd name="connsiteY1" fmla="*/ 0 h 5486400"/>
              <a:gd name="connsiteX2" fmla="*/ 9144000 w 9144000"/>
              <a:gd name="connsiteY2" fmla="*/ 5486400 h 5486400"/>
              <a:gd name="connsiteX3" fmla="*/ 0 w 9144000"/>
              <a:gd name="connsiteY3" fmla="*/ 5486400 h 5486400"/>
              <a:gd name="connsiteX4" fmla="*/ 0 w 9144000"/>
              <a:gd name="connsiteY4" fmla="*/ 0 h 5486400"/>
              <a:gd name="connsiteX0" fmla="*/ 0 w 9144000"/>
              <a:gd name="connsiteY0" fmla="*/ 0 h 5486400"/>
              <a:gd name="connsiteX1" fmla="*/ 4561114 w 9144000"/>
              <a:gd name="connsiteY1" fmla="*/ 0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61114 w 9144000"/>
              <a:gd name="connsiteY1" fmla="*/ 337457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272901 h 5759301"/>
              <a:gd name="connsiteX1" fmla="*/ 4550228 w 9144000"/>
              <a:gd name="connsiteY1" fmla="*/ 773644 h 5759301"/>
              <a:gd name="connsiteX2" fmla="*/ 9144000 w 9144000"/>
              <a:gd name="connsiteY2" fmla="*/ 272901 h 5759301"/>
              <a:gd name="connsiteX3" fmla="*/ 9144000 w 9144000"/>
              <a:gd name="connsiteY3" fmla="*/ 5759301 h 5759301"/>
              <a:gd name="connsiteX4" fmla="*/ 0 w 9144000"/>
              <a:gd name="connsiteY4" fmla="*/ 5759301 h 5759301"/>
              <a:gd name="connsiteX5" fmla="*/ 0 w 9144000"/>
              <a:gd name="connsiteY5" fmla="*/ 272901 h 5759301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93771 w 9144000"/>
              <a:gd name="connsiteY4" fmla="*/ 5486400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61114 w 9144000"/>
              <a:gd name="connsiteY4" fmla="*/ 5170714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82886 w 9144000"/>
              <a:gd name="connsiteY4" fmla="*/ 5116285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788576"/>
              <a:gd name="connsiteX1" fmla="*/ 4550228 w 9144000"/>
              <a:gd name="connsiteY1" fmla="*/ 500743 h 5788576"/>
              <a:gd name="connsiteX2" fmla="*/ 9144000 w 9144000"/>
              <a:gd name="connsiteY2" fmla="*/ 0 h 5788576"/>
              <a:gd name="connsiteX3" fmla="*/ 9144000 w 9144000"/>
              <a:gd name="connsiteY3" fmla="*/ 5486400 h 5788576"/>
              <a:gd name="connsiteX4" fmla="*/ 4582886 w 9144000"/>
              <a:gd name="connsiteY4" fmla="*/ 5116285 h 5788576"/>
              <a:gd name="connsiteX5" fmla="*/ 0 w 9144000"/>
              <a:gd name="connsiteY5" fmla="*/ 5486400 h 5788576"/>
              <a:gd name="connsiteX6" fmla="*/ 0 w 9144000"/>
              <a:gd name="connsiteY6" fmla="*/ 0 h 5788576"/>
              <a:gd name="connsiteX0" fmla="*/ 0 w 9144000"/>
              <a:gd name="connsiteY0" fmla="*/ 0 h 5786781"/>
              <a:gd name="connsiteX1" fmla="*/ 4550228 w 9144000"/>
              <a:gd name="connsiteY1" fmla="*/ 500743 h 5786781"/>
              <a:gd name="connsiteX2" fmla="*/ 9144000 w 9144000"/>
              <a:gd name="connsiteY2" fmla="*/ 0 h 5786781"/>
              <a:gd name="connsiteX3" fmla="*/ 9144000 w 9144000"/>
              <a:gd name="connsiteY3" fmla="*/ 5486400 h 5786781"/>
              <a:gd name="connsiteX4" fmla="*/ 4572000 w 9144000"/>
              <a:gd name="connsiteY4" fmla="*/ 5105399 h 5786781"/>
              <a:gd name="connsiteX5" fmla="*/ 0 w 9144000"/>
              <a:gd name="connsiteY5" fmla="*/ 5486400 h 5786781"/>
              <a:gd name="connsiteX6" fmla="*/ 0 w 9144000"/>
              <a:gd name="connsiteY6" fmla="*/ 0 h 5786781"/>
              <a:gd name="connsiteX0" fmla="*/ 0 w 9144000"/>
              <a:gd name="connsiteY0" fmla="*/ 0 h 5786781"/>
              <a:gd name="connsiteX1" fmla="*/ 4550228 w 9144000"/>
              <a:gd name="connsiteY1" fmla="*/ 500743 h 5786781"/>
              <a:gd name="connsiteX2" fmla="*/ 9144000 w 9144000"/>
              <a:gd name="connsiteY2" fmla="*/ 0 h 5786781"/>
              <a:gd name="connsiteX3" fmla="*/ 9144000 w 9144000"/>
              <a:gd name="connsiteY3" fmla="*/ 5486400 h 5786781"/>
              <a:gd name="connsiteX4" fmla="*/ 4572000 w 9144000"/>
              <a:gd name="connsiteY4" fmla="*/ 5105399 h 5786781"/>
              <a:gd name="connsiteX5" fmla="*/ 0 w 9144000"/>
              <a:gd name="connsiteY5" fmla="*/ 5486400 h 5786781"/>
              <a:gd name="connsiteX6" fmla="*/ 0 w 9144000"/>
              <a:gd name="connsiteY6" fmla="*/ 0 h 5786781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72000 w 9144000"/>
              <a:gd name="connsiteY4" fmla="*/ 5105399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72000 w 9144000"/>
              <a:gd name="connsiteY4" fmla="*/ 5312228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72000 w 9144000"/>
              <a:gd name="connsiteY4" fmla="*/ 5312228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4550228 w 9144000"/>
              <a:gd name="connsiteY1" fmla="*/ 500743 h 5486400"/>
              <a:gd name="connsiteX2" fmla="*/ 9144000 w 9144000"/>
              <a:gd name="connsiteY2" fmla="*/ 0 h 5486400"/>
              <a:gd name="connsiteX3" fmla="*/ 9144000 w 9144000"/>
              <a:gd name="connsiteY3" fmla="*/ 5486400 h 5486400"/>
              <a:gd name="connsiteX4" fmla="*/ 4572000 w 9144000"/>
              <a:gd name="connsiteY4" fmla="*/ 5312228 h 5486400"/>
              <a:gd name="connsiteX5" fmla="*/ 0 w 9144000"/>
              <a:gd name="connsiteY5" fmla="*/ 5486400 h 5486400"/>
              <a:gd name="connsiteX6" fmla="*/ 0 w 9144000"/>
              <a:gd name="connsiteY6" fmla="*/ 0 h 5486400"/>
              <a:gd name="connsiteX0" fmla="*/ 0 w 9144000"/>
              <a:gd name="connsiteY0" fmla="*/ 0 h 5486400"/>
              <a:gd name="connsiteX1" fmla="*/ 9144000 w 9144000"/>
              <a:gd name="connsiteY1" fmla="*/ 0 h 5486400"/>
              <a:gd name="connsiteX2" fmla="*/ 9144000 w 9144000"/>
              <a:gd name="connsiteY2" fmla="*/ 5486400 h 5486400"/>
              <a:gd name="connsiteX3" fmla="*/ 4572000 w 9144000"/>
              <a:gd name="connsiteY3" fmla="*/ 5312228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  <a:gd name="connsiteX0" fmla="*/ 0 w 9144000"/>
              <a:gd name="connsiteY0" fmla="*/ 408829 h 5895229"/>
              <a:gd name="connsiteX1" fmla="*/ 9144000 w 9144000"/>
              <a:gd name="connsiteY1" fmla="*/ 408829 h 5895229"/>
              <a:gd name="connsiteX2" fmla="*/ 9144000 w 9144000"/>
              <a:gd name="connsiteY2" fmla="*/ 5895229 h 5895229"/>
              <a:gd name="connsiteX3" fmla="*/ 4572000 w 9144000"/>
              <a:gd name="connsiteY3" fmla="*/ 5721057 h 5895229"/>
              <a:gd name="connsiteX4" fmla="*/ 0 w 9144000"/>
              <a:gd name="connsiteY4" fmla="*/ 5895229 h 5895229"/>
              <a:gd name="connsiteX5" fmla="*/ 0 w 9144000"/>
              <a:gd name="connsiteY5" fmla="*/ 408829 h 5895229"/>
              <a:gd name="connsiteX0" fmla="*/ 0 w 9144000"/>
              <a:gd name="connsiteY0" fmla="*/ 406401 h 5892801"/>
              <a:gd name="connsiteX1" fmla="*/ 9144000 w 9144000"/>
              <a:gd name="connsiteY1" fmla="*/ 406401 h 5892801"/>
              <a:gd name="connsiteX2" fmla="*/ 9144000 w 9144000"/>
              <a:gd name="connsiteY2" fmla="*/ 5892801 h 5892801"/>
              <a:gd name="connsiteX3" fmla="*/ 4572000 w 9144000"/>
              <a:gd name="connsiteY3" fmla="*/ 5718629 h 5892801"/>
              <a:gd name="connsiteX4" fmla="*/ 0 w 9144000"/>
              <a:gd name="connsiteY4" fmla="*/ 5892801 h 5892801"/>
              <a:gd name="connsiteX5" fmla="*/ 0 w 9144000"/>
              <a:gd name="connsiteY5" fmla="*/ 406401 h 5892801"/>
              <a:gd name="connsiteX0" fmla="*/ 0 w 9144000"/>
              <a:gd name="connsiteY0" fmla="*/ 0 h 5486400"/>
              <a:gd name="connsiteX1" fmla="*/ 9144000 w 9144000"/>
              <a:gd name="connsiteY1" fmla="*/ 0 h 5486400"/>
              <a:gd name="connsiteX2" fmla="*/ 9144000 w 9144000"/>
              <a:gd name="connsiteY2" fmla="*/ 5486400 h 5486400"/>
              <a:gd name="connsiteX3" fmla="*/ 4572000 w 9144000"/>
              <a:gd name="connsiteY3" fmla="*/ 5312228 h 5486400"/>
              <a:gd name="connsiteX4" fmla="*/ 0 w 9144000"/>
              <a:gd name="connsiteY4" fmla="*/ 5486400 h 5486400"/>
              <a:gd name="connsiteX5" fmla="*/ 0 w 9144000"/>
              <a:gd name="connsiteY5" fmla="*/ 0 h 548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000" h="5486400">
                <a:moveTo>
                  <a:pt x="0" y="0"/>
                </a:moveTo>
                <a:lnTo>
                  <a:pt x="9144000" y="0"/>
                </a:lnTo>
                <a:lnTo>
                  <a:pt x="9144000" y="5486400"/>
                </a:lnTo>
                <a:cubicBezTo>
                  <a:pt x="8035470" y="5392057"/>
                  <a:pt x="6096000" y="5312228"/>
                  <a:pt x="4572000" y="5312228"/>
                </a:cubicBezTo>
                <a:cubicBezTo>
                  <a:pt x="3048000" y="5312228"/>
                  <a:pt x="763814" y="5392057"/>
                  <a:pt x="0" y="5486400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>
                  <a:lumMod val="75000"/>
                </a:schemeClr>
              </a:gs>
              <a:gs pos="80000">
                <a:schemeClr val="bg1">
                  <a:lumMod val="65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rgbClr val="FFFFFF"/>
                </a:solidFill>
              </a:rPr>
              <a:t>Copyright 2010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60FF-51AA-482F-9758-53B4ECFB4D3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9/13/2017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914401"/>
            <a:ext cx="101600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D3D4356-750F-43A5-86F1-332F9B8C8A9C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" y="152400"/>
            <a:ext cx="10160000" cy="7159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6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0">
          <a:ln w="12700">
            <a:solidFill>
              <a:schemeClr val="tx1">
                <a:lumMod val="95000"/>
                <a:lumOff val="5000"/>
              </a:schemeClr>
            </a:solidFill>
            <a:prstDash val="solid"/>
          </a:ln>
          <a:solidFill>
            <a:schemeClr val="accent3">
              <a:lumMod val="60000"/>
              <a:lumOff val="40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spcBef>
          <a:spcPct val="20000"/>
        </a:spcBef>
        <a:buFontTx/>
        <a:buNone/>
        <a:defRPr sz="2000" b="0" kern="1200" cap="none" spc="0">
          <a:ln>
            <a:noFill/>
          </a:ln>
          <a:solidFill>
            <a:schemeClr val="tx1">
              <a:lumMod val="95000"/>
              <a:lumOff val="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4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5112" y="421342"/>
            <a:ext cx="760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526DB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26DB0"/>
                  </a:fgClr>
                  <a:bgClr>
                    <a:srgbClr val="526DB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26DB0">
                      <a:lumMod val="50000"/>
                    </a:srgbClr>
                  </a:innerShdw>
                </a:effectLst>
              </a:rPr>
              <a:t>https://sites.google.com/view/blackswan/2017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6253" b="7748"/>
          <a:stretch/>
        </p:blipFill>
        <p:spPr>
          <a:xfrm>
            <a:off x="1060635" y="1031059"/>
            <a:ext cx="10035733" cy="411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5112" y="421342"/>
            <a:ext cx="760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526DB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26DB0"/>
                  </a:fgClr>
                  <a:bgClr>
                    <a:srgbClr val="526DB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26DB0">
                      <a:lumMod val="50000"/>
                    </a:srgbClr>
                  </a:innerShdw>
                </a:effectLst>
              </a:rPr>
              <a:t>https://sites.google.com/view/blackswan/2017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598" t="24418" r="42085" b="7509"/>
          <a:stretch/>
        </p:blipFill>
        <p:spPr>
          <a:xfrm>
            <a:off x="3632886" y="228600"/>
            <a:ext cx="4893276" cy="65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09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690" y="2510632"/>
            <a:ext cx="1714500" cy="28575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8000" y="2755557"/>
            <a:ext cx="43729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Appendix A has a generic timetable,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some adaptable injects that each EC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can use as a skeleton.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Additional injects and activities should 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be added to shape the local county’s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disaster and reaction.</a:t>
            </a:r>
          </a:p>
        </p:txBody>
      </p:sp>
    </p:spTree>
    <p:extLst>
      <p:ext uri="{BB962C8B-B14F-4D97-AF65-F5344CB8AC3E}">
        <p14:creationId xmlns:p14="http://schemas.microsoft.com/office/powerpoint/2010/main" val="1069546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3222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682" y="780020"/>
            <a:ext cx="7620000" cy="53721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3" y="2755557"/>
            <a:ext cx="35463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Then, it’s time to rally the troops,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make your assignments,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deploy,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send and receive traffic!</a:t>
            </a:r>
          </a:p>
        </p:txBody>
      </p:sp>
    </p:spTree>
    <p:extLst>
      <p:ext uri="{BB962C8B-B14F-4D97-AF65-F5344CB8AC3E}">
        <p14:creationId xmlns:p14="http://schemas.microsoft.com/office/powerpoint/2010/main" val="1635613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41" y="784654"/>
            <a:ext cx="6544962" cy="4908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067075">
            <a:off x="222422" y="1729946"/>
            <a:ext cx="3138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Test your plan,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and execute your activities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to handle the situation!</a:t>
            </a:r>
          </a:p>
        </p:txBody>
      </p:sp>
    </p:spTree>
    <p:extLst>
      <p:ext uri="{BB962C8B-B14F-4D97-AF65-F5344CB8AC3E}">
        <p14:creationId xmlns:p14="http://schemas.microsoft.com/office/powerpoint/2010/main" val="2450671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4" y="697744"/>
            <a:ext cx="6569676" cy="4795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555866">
            <a:off x="172995" y="1742303"/>
            <a:ext cx="3002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At the end of the op period,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err="1">
                <a:solidFill>
                  <a:srgbClr val="000000"/>
                </a:solidFill>
              </a:rPr>
              <a:t>hotwash</a:t>
            </a:r>
            <a:r>
              <a:rPr lang="en-US" dirty="0">
                <a:solidFill>
                  <a:srgbClr val="000000"/>
                </a:solidFill>
              </a:rPr>
              <a:t> and congratulate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everyone- job well done!</a:t>
            </a:r>
          </a:p>
        </p:txBody>
      </p:sp>
    </p:spTree>
    <p:extLst>
      <p:ext uri="{BB962C8B-B14F-4D97-AF65-F5344CB8AC3E}">
        <p14:creationId xmlns:p14="http://schemas.microsoft.com/office/powerpoint/2010/main" val="22898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local injects that would reasonably take place  (Review Central OH history) </a:t>
            </a:r>
          </a:p>
          <a:p>
            <a:r>
              <a:rPr lang="en-US" dirty="0" smtClean="0"/>
              <a:t>Activate – and STAY BUSY with assignments, developing situations</a:t>
            </a:r>
          </a:p>
          <a:p>
            <a:r>
              <a:rPr lang="en-US" dirty="0" smtClean="0"/>
              <a:t>	Earlier:  </a:t>
            </a:r>
            <a:r>
              <a:rPr lang="en-US" dirty="0" err="1" smtClean="0"/>
              <a:t>Callup</a:t>
            </a:r>
            <a:r>
              <a:rPr lang="en-US" dirty="0" smtClean="0"/>
              <a:t>,  Checkin,  call it a wrap and go home</a:t>
            </a:r>
          </a:p>
          <a:p>
            <a:endParaRPr lang="en-US" dirty="0" smtClean="0"/>
          </a:p>
          <a:p>
            <a:r>
              <a:rPr lang="en-US" dirty="0" smtClean="0"/>
              <a:t>To be prepared for real life:</a:t>
            </a:r>
          </a:p>
          <a:p>
            <a:r>
              <a:rPr lang="en-US" dirty="0"/>
              <a:t>	</a:t>
            </a:r>
            <a:r>
              <a:rPr lang="en-US" dirty="0" smtClean="0"/>
              <a:t>TRAIN for real life!</a:t>
            </a:r>
          </a:p>
          <a:p>
            <a:endParaRPr lang="en-US" dirty="0"/>
          </a:p>
          <a:p>
            <a:r>
              <a:rPr lang="en-US" dirty="0" smtClean="0"/>
              <a:t>Traffic intensive- local, district, state, national/international </a:t>
            </a:r>
          </a:p>
          <a:p>
            <a:r>
              <a:rPr lang="en-US" dirty="0"/>
              <a:t>	</a:t>
            </a:r>
            <a:r>
              <a:rPr lang="en-US" dirty="0" smtClean="0"/>
              <a:t>	“This is a test message”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take to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693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3428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IMPORTANT!!</a:t>
            </a:r>
          </a:p>
          <a:p>
            <a:endParaRPr lang="en-US" dirty="0"/>
          </a:p>
          <a:p>
            <a:r>
              <a:rPr lang="en-US" dirty="0" smtClean="0"/>
              <a:t>Create your After Action Report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FILE YOUR SET  REPORT WITH ARRL!!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it take to win?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41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795" y="1226536"/>
            <a:ext cx="6096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50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Ohio SET 2017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71" y="1319214"/>
            <a:ext cx="60960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0535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578" y="944562"/>
            <a:ext cx="10160000" cy="5135563"/>
          </a:xfrm>
        </p:spPr>
        <p:txBody>
          <a:bodyPr>
            <a:normAutofit/>
          </a:bodyPr>
          <a:lstStyle/>
          <a:p>
            <a:r>
              <a:rPr lang="en-US" sz="1800" dirty="0"/>
              <a:t>BLACK SWAN will coordinate local organizations’ participation from 1-15 October 2017,</a:t>
            </a:r>
          </a:p>
          <a:p>
            <a:r>
              <a:rPr lang="en-US" sz="1800" dirty="0"/>
              <a:t>with participating organizations’ operational periods not to exceed 48 hours. Local choice of</a:t>
            </a:r>
          </a:p>
          <a:p>
            <a:r>
              <a:rPr lang="en-US" sz="1800" dirty="0"/>
              <a:t>participating time period should be guided by availability and organization mission relative to the</a:t>
            </a:r>
          </a:p>
          <a:p>
            <a:r>
              <a:rPr lang="en-US" sz="1800" dirty="0"/>
              <a:t>timeline.</a:t>
            </a:r>
          </a:p>
          <a:p>
            <a:r>
              <a:rPr lang="en-US" sz="1800" dirty="0"/>
              <a:t>(1) “Build-Up” is the period of 1-6 October, where organizations involved in</a:t>
            </a:r>
          </a:p>
          <a:p>
            <a:r>
              <a:rPr lang="en-US" sz="1800" dirty="0"/>
              <a:t>preparation for large events, or in response to localized emergencies may wish to participate.</a:t>
            </a:r>
          </a:p>
          <a:p>
            <a:r>
              <a:rPr lang="en-US" sz="1800" dirty="0"/>
              <a:t>(2) “Intense Action” is the period of 7-8 October, where most organizations will be</a:t>
            </a:r>
          </a:p>
          <a:p>
            <a:r>
              <a:rPr lang="en-US" sz="1800" dirty="0"/>
              <a:t>establishing operating stations and handling radio traffic in support of preparation for, response to</a:t>
            </a:r>
            <a:r>
              <a:rPr lang="en-US" sz="1800" dirty="0" smtClean="0"/>
              <a:t>, and </a:t>
            </a:r>
            <a:r>
              <a:rPr lang="en-US" sz="1800" dirty="0"/>
              <a:t>recovery from emergencies.</a:t>
            </a:r>
          </a:p>
          <a:p>
            <a:r>
              <a:rPr lang="en-US" sz="1800" dirty="0"/>
              <a:t>(3) “Recovery” is the period of 9-15 October, where organizations preparing for and</a:t>
            </a:r>
          </a:p>
          <a:p>
            <a:r>
              <a:rPr lang="en-US" sz="1800" dirty="0"/>
              <a:t>engaged in recovery operations may wish to participate.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1338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578" y="944562"/>
            <a:ext cx="10160000" cy="5135563"/>
          </a:xfrm>
        </p:spPr>
        <p:txBody>
          <a:bodyPr>
            <a:normAutofit/>
          </a:bodyPr>
          <a:lstStyle/>
          <a:p>
            <a:r>
              <a:rPr lang="en-US" sz="1600" dirty="0"/>
              <a:t>This exercise structure is meant to support all amateur radio group SET functions</a:t>
            </a:r>
          </a:p>
          <a:p>
            <a:r>
              <a:rPr lang="en-US" sz="1600" dirty="0"/>
              <a:t>throughout the Ohio Section.</a:t>
            </a:r>
          </a:p>
          <a:p>
            <a:r>
              <a:rPr lang="en-US" sz="1600" dirty="0"/>
              <a:t>(1) Amateur Radio Emergency Service (ARES) organizations and Official Emergency</a:t>
            </a:r>
          </a:p>
          <a:p>
            <a:r>
              <a:rPr lang="en-US" sz="1600" dirty="0"/>
              <a:t>Stations (</a:t>
            </a:r>
            <a:r>
              <a:rPr lang="en-US" sz="1600" dirty="0" err="1"/>
              <a:t>OESes</a:t>
            </a:r>
            <a:r>
              <a:rPr lang="en-US" sz="1600" dirty="0"/>
              <a:t>) are encouraged to exercise their Standard Operating Procedures (SOPs) and</a:t>
            </a:r>
          </a:p>
          <a:p>
            <a:r>
              <a:rPr lang="en-US" sz="1600" dirty="0"/>
              <a:t>Communications Plans, including in support of served agencies.</a:t>
            </a:r>
          </a:p>
          <a:p>
            <a:r>
              <a:rPr lang="en-US" sz="1600" dirty="0"/>
              <a:t>(2) National Traffic System (NTS) and Radio Relay International (RRI) affiliated</a:t>
            </a:r>
          </a:p>
          <a:p>
            <a:r>
              <a:rPr lang="en-US" sz="1600" dirty="0"/>
              <a:t>affiliated traffic nets are encouraged to exercise their SOPs and plans in support of served agencies</a:t>
            </a:r>
          </a:p>
          <a:p>
            <a:r>
              <a:rPr lang="en-US" sz="1600" dirty="0"/>
              <a:t>and the public.</a:t>
            </a:r>
          </a:p>
          <a:p>
            <a:r>
              <a:rPr lang="en-US" sz="1600" dirty="0"/>
              <a:t>(3) Independent traffic nets and Official Relay Stations (</a:t>
            </a:r>
            <a:r>
              <a:rPr lang="en-US" sz="1600" dirty="0" err="1"/>
              <a:t>ORSes</a:t>
            </a:r>
            <a:r>
              <a:rPr lang="en-US" sz="1600" dirty="0"/>
              <a:t>) are also encouraged to</a:t>
            </a:r>
          </a:p>
          <a:p>
            <a:r>
              <a:rPr lang="en-US" sz="1600" dirty="0"/>
              <a:t>participate by originating, relaying, and delivering exercise traffic.</a:t>
            </a:r>
          </a:p>
          <a:p>
            <a:r>
              <a:rPr lang="en-US" sz="1600" dirty="0"/>
              <a:t>(4) Participating organizations should establish special sessions of their nets as</a:t>
            </a:r>
          </a:p>
          <a:p>
            <a:r>
              <a:rPr lang="en-US" sz="1600" dirty="0"/>
              <a:t>needed to support operations within the context of the scenario.</a:t>
            </a:r>
          </a:p>
          <a:p>
            <a:r>
              <a:rPr lang="en-US" sz="1600" dirty="0"/>
              <a:t>(5) Traffic stations in particular should monitor their “watch frequencies” to ensure</a:t>
            </a:r>
          </a:p>
          <a:p>
            <a:r>
              <a:rPr lang="en-US" sz="1600" dirty="0"/>
              <a:t>that TEST EMERGENCY and TEST PRIORITY traffic can move outside of published skeds.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390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578" y="944562"/>
            <a:ext cx="10160000" cy="5135563"/>
          </a:xfrm>
        </p:spPr>
        <p:txBody>
          <a:bodyPr>
            <a:normAutofit/>
          </a:bodyPr>
          <a:lstStyle/>
          <a:p>
            <a:r>
              <a:rPr lang="en-US" sz="1600" dirty="0"/>
              <a:t>a. The exercise scenario calls for a group of strong storms that converge into a supercell that</a:t>
            </a:r>
          </a:p>
          <a:p>
            <a:r>
              <a:rPr lang="en-US" sz="1600" dirty="0"/>
              <a:t>brings severe weather through an area of the U.S. ranging from Iowa to Ohio. Bringing strong winds</a:t>
            </a:r>
          </a:p>
          <a:p>
            <a:r>
              <a:rPr lang="en-US" sz="1600" dirty="0"/>
              <a:t>and heavy rain bring significant structural damage and flooding that both overwhelm local</a:t>
            </a:r>
          </a:p>
          <a:p>
            <a:r>
              <a:rPr lang="en-US" sz="1600" dirty="0"/>
              <a:t>responders and impede response efforts.</a:t>
            </a:r>
          </a:p>
          <a:p>
            <a:r>
              <a:rPr lang="en-US" sz="1600" dirty="0"/>
              <a:t>b. Response will necessarily include the use of secondary and tertiary forces, typically trained</a:t>
            </a:r>
          </a:p>
          <a:p>
            <a:r>
              <a:rPr lang="en-US" sz="1600" dirty="0"/>
              <a:t>and configured for a particular type of response and to communicate with other members of their</a:t>
            </a:r>
          </a:p>
          <a:p>
            <a:r>
              <a:rPr lang="en-US" sz="1600" dirty="0"/>
              <a:t>own forces. Without reliable phone or Internet service in the affected area, the public and</a:t>
            </a:r>
          </a:p>
          <a:p>
            <a:r>
              <a:rPr lang="en-US" sz="1600" dirty="0"/>
              <a:t>responders lack the usual communication capabilities. What circuits are available are overwhelmed</a:t>
            </a:r>
          </a:p>
          <a:p>
            <a:r>
              <a:rPr lang="en-US" sz="1600" dirty="0"/>
              <a:t>and unreliable, leaving only simplex and operation from field-expedient infrastructure erected</a:t>
            </a:r>
          </a:p>
          <a:p>
            <a:r>
              <a:rPr lang="en-US" sz="1600" dirty="0"/>
              <a:t>during the exercise.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2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7578" y="944562"/>
            <a:ext cx="10160000" cy="5135563"/>
          </a:xfrm>
        </p:spPr>
        <p:txBody>
          <a:bodyPr>
            <a:normAutofit/>
          </a:bodyPr>
          <a:lstStyle/>
          <a:p>
            <a:r>
              <a:rPr lang="en-US" sz="1400" dirty="0"/>
              <a:t>(1) Severe damage to buildings, communications towers, and other infrastructure;</a:t>
            </a:r>
          </a:p>
          <a:p>
            <a:r>
              <a:rPr lang="en-US" sz="1400" dirty="0"/>
              <a:t>(2) Widespread power outages;</a:t>
            </a:r>
          </a:p>
          <a:p>
            <a:r>
              <a:rPr lang="en-US" sz="1400" dirty="0"/>
              <a:t>(3) Widespread communications outages; and</a:t>
            </a:r>
          </a:p>
          <a:p>
            <a:r>
              <a:rPr lang="en-US" sz="1400" dirty="0" smtClean="0"/>
              <a:t>(</a:t>
            </a:r>
            <a:r>
              <a:rPr lang="en-US" sz="1400" dirty="0"/>
              <a:t>4) Severe flooding.</a:t>
            </a:r>
          </a:p>
          <a:p>
            <a:r>
              <a:rPr lang="en-US" sz="1400" dirty="0"/>
              <a:t>d. Responses include:</a:t>
            </a:r>
          </a:p>
          <a:p>
            <a:r>
              <a:rPr lang="en-US" sz="1400" dirty="0" smtClean="0"/>
              <a:t>   (</a:t>
            </a:r>
            <a:r>
              <a:rPr lang="en-US" sz="1400" dirty="0"/>
              <a:t>1) Activation of county and state emergency operations centers for coordination and</a:t>
            </a:r>
          </a:p>
          <a:p>
            <a:r>
              <a:rPr lang="en-US" sz="1400" dirty="0" smtClean="0"/>
              <a:t>   (</a:t>
            </a:r>
            <a:r>
              <a:rPr lang="en-US" sz="1400" dirty="0"/>
              <a:t>2) Activation of civilian, military, and NGO units to conduct operations, including but</a:t>
            </a:r>
          </a:p>
          <a:p>
            <a:r>
              <a:rPr lang="en-US" sz="1400" dirty="0" smtClean="0"/>
              <a:t>   not </a:t>
            </a:r>
            <a:r>
              <a:rPr lang="en-US" sz="1400" dirty="0"/>
              <a:t>limited to damage assessment, light search and rescue, temporary shelters, volunteer</a:t>
            </a:r>
          </a:p>
          <a:p>
            <a:r>
              <a:rPr lang="en-US" sz="1400" dirty="0" smtClean="0"/>
              <a:t>   reception </a:t>
            </a:r>
            <a:r>
              <a:rPr lang="en-US" sz="1400" dirty="0"/>
              <a:t>centers, and points of distribution.</a:t>
            </a:r>
          </a:p>
          <a:p>
            <a:r>
              <a:rPr lang="en-US" sz="1400" dirty="0" smtClean="0"/>
              <a:t>e</a:t>
            </a:r>
            <a:r>
              <a:rPr lang="en-US" sz="1400" dirty="0"/>
              <a:t>. Capabilities to test include:</a:t>
            </a:r>
          </a:p>
          <a:p>
            <a:r>
              <a:rPr lang="en-US" sz="1400" dirty="0" smtClean="0"/>
              <a:t>   (</a:t>
            </a:r>
            <a:r>
              <a:rPr lang="en-US" sz="1400" dirty="0"/>
              <a:t>1) Voice communication within the county using FRS, GMRS, Amateur, and Other</a:t>
            </a:r>
          </a:p>
          <a:p>
            <a:r>
              <a:rPr lang="en-US" sz="1400" dirty="0" smtClean="0"/>
              <a:t>   services </a:t>
            </a:r>
            <a:r>
              <a:rPr lang="en-US" sz="1400" dirty="0"/>
              <a:t>as appropriate;</a:t>
            </a:r>
          </a:p>
          <a:p>
            <a:r>
              <a:rPr lang="en-US" sz="1400" dirty="0" smtClean="0"/>
              <a:t>   (</a:t>
            </a:r>
            <a:r>
              <a:rPr lang="en-US" sz="1400" dirty="0"/>
              <a:t>2) Voice communication between county and state EMAs using Amateur and Other</a:t>
            </a:r>
          </a:p>
          <a:p>
            <a:r>
              <a:rPr lang="en-US" sz="1400" dirty="0" smtClean="0"/>
              <a:t>   services </a:t>
            </a:r>
            <a:r>
              <a:rPr lang="en-US" sz="1400" dirty="0"/>
              <a:t>as appropriate;</a:t>
            </a:r>
          </a:p>
          <a:p>
            <a:r>
              <a:rPr lang="en-US" sz="1400" dirty="0" smtClean="0"/>
              <a:t>   (</a:t>
            </a:r>
            <a:r>
              <a:rPr lang="en-US" sz="1400" dirty="0"/>
              <a:t>3) Amateur radio operation in other allowed modes, namely CW (Morse Code), and</a:t>
            </a:r>
          </a:p>
          <a:p>
            <a:r>
              <a:rPr lang="en-US" sz="1400" dirty="0" smtClean="0"/>
              <a:t>   Digital</a:t>
            </a:r>
            <a:r>
              <a:rPr lang="en-US" sz="1400" dirty="0"/>
              <a:t>; and</a:t>
            </a:r>
          </a:p>
          <a:p>
            <a:r>
              <a:rPr lang="en-US" sz="1400" dirty="0"/>
              <a:t>(4) Interoperability between amateur and government stations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52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054" y="1569026"/>
            <a:ext cx="6545908" cy="4320299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432" y="944562"/>
            <a:ext cx="200025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400476">
            <a:off x="580768" y="2483708"/>
            <a:ext cx="41642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With all the pressure, what’s</a:t>
            </a:r>
            <a:b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000000"/>
                </a:solidFill>
                <a:latin typeface="Comic Sans MS" panose="030F0702030302020204" pitchFamily="66" charset="0"/>
              </a:rPr>
              <a:t>a lonely EC to do??</a:t>
            </a:r>
          </a:p>
        </p:txBody>
      </p:sp>
    </p:spTree>
    <p:extLst>
      <p:ext uri="{BB962C8B-B14F-4D97-AF65-F5344CB8AC3E}">
        <p14:creationId xmlns:p14="http://schemas.microsoft.com/office/powerpoint/2010/main" val="4218716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5533" b="7952"/>
          <a:stretch/>
        </p:blipFill>
        <p:spPr>
          <a:xfrm>
            <a:off x="1346426" y="1050325"/>
            <a:ext cx="9513219" cy="392944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5112" y="421342"/>
            <a:ext cx="760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526DB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26DB0"/>
                  </a:fgClr>
                  <a:bgClr>
                    <a:srgbClr val="526DB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26DB0">
                      <a:lumMod val="50000"/>
                    </a:srgbClr>
                  </a:innerShdw>
                </a:effectLst>
              </a:rPr>
              <a:t>https://sites.google.com/view/blackswan/2017</a:t>
            </a:r>
          </a:p>
        </p:txBody>
      </p:sp>
    </p:spTree>
    <p:extLst>
      <p:ext uri="{BB962C8B-B14F-4D97-AF65-F5344CB8AC3E}">
        <p14:creationId xmlns:p14="http://schemas.microsoft.com/office/powerpoint/2010/main" val="3809595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Black Swan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25112" y="421342"/>
            <a:ext cx="76065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>
                  <a:solidFill>
                    <a:srgbClr val="526DB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526DB0"/>
                  </a:fgClr>
                  <a:bgClr>
                    <a:srgbClr val="526DB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526DB0">
                      <a:lumMod val="50000"/>
                    </a:srgbClr>
                  </a:innerShdw>
                </a:effectLst>
              </a:rPr>
              <a:t>https://sites.google.com/view/blackswan/2017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414" b="7213"/>
          <a:stretch/>
        </p:blipFill>
        <p:spPr>
          <a:xfrm>
            <a:off x="1089821" y="944562"/>
            <a:ext cx="10139406" cy="4145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00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tic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华文楷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754</Words>
  <Application>Microsoft Office PowerPoint</Application>
  <PresentationFormat>Widescreen</PresentationFormat>
  <Paragraphs>87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Comic Sans MS</vt:lpstr>
      <vt:lpstr>Palatino Linotype</vt:lpstr>
      <vt:lpstr>Office Theme</vt:lpstr>
      <vt:lpstr>Static</vt:lpstr>
      <vt:lpstr>PowerPoint Presentation</vt:lpstr>
      <vt:lpstr>Black Swan</vt:lpstr>
      <vt:lpstr>Black Swan</vt:lpstr>
      <vt:lpstr>Black Swan</vt:lpstr>
      <vt:lpstr>Black Swan</vt:lpstr>
      <vt:lpstr>Black Swan</vt:lpstr>
      <vt:lpstr>Black Swan</vt:lpstr>
      <vt:lpstr>Black Swan</vt:lpstr>
      <vt:lpstr>Black Swan</vt:lpstr>
      <vt:lpstr>Black Swan</vt:lpstr>
      <vt:lpstr>Black Swan</vt:lpstr>
      <vt:lpstr>Black Swan</vt:lpstr>
      <vt:lpstr>PowerPoint Presentation</vt:lpstr>
      <vt:lpstr>PowerPoint Presentation</vt:lpstr>
      <vt:lpstr>PowerPoint Presentation</vt:lpstr>
      <vt:lpstr>What does it take to win?</vt:lpstr>
      <vt:lpstr>What does it take to win?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Stan Broadway</dc:creator>
  <cp:lastModifiedBy>Stan Broadway</cp:lastModifiedBy>
  <cp:revision>1</cp:revision>
  <dcterms:created xsi:type="dcterms:W3CDTF">2017-09-13T19:22:37Z</dcterms:created>
  <dcterms:modified xsi:type="dcterms:W3CDTF">2017-09-13T19:24:09Z</dcterms:modified>
</cp:coreProperties>
</file>